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mansaileo@gmail.com" TargetMode="External"/><Relationship Id="rId3" Type="http://schemas.openxmlformats.org/officeDocument/2006/relationships/hyperlink" Target="https://www.linkedin.com/in/saiamanteppala/" TargetMode="External"/><Relationship Id="rId4" Type="http://schemas.openxmlformats.org/officeDocument/2006/relationships/hyperlink" Target="https://github.com/amansai1/" TargetMode="External"/><Relationship Id="rId1" Type="http://schemas.openxmlformats.org/officeDocument/2006/relationships/image" Target="../media/image-1-1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217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End-to-End Data Analytics &amp; Business Intelligence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397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Author: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Sai Aman Teppala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amansaileo@gmail.com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|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|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507003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Enhancements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Automate ETL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Using Apache Airflow.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Cloud Migration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 to AWS RDS / Azure Database.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Publish Dashboard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To Power BI Service.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Predictive Analytics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Forecasting with machine learning.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Access &amp; Refresh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 role-based access and data refresh scheduling.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9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57629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Analyze customer shopping behavior using a full end-to-end data analytics pipeline.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57629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Clean, transform raw data, store in relational database, perform analytical queries, build interactive dashboard.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28580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4828580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Skills Demonstrated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57629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Python, PostgreSQL, SQL, Docker, Power BI, data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252" y="731996"/>
            <a:ext cx="770429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Statement: Unlocking Insights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6252" y="2325886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Businesses need to understand customer patterns for informed decisions.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6252" y="2886313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6" name="Text 3"/>
          <p:cNvSpPr/>
          <p:nvPr/>
        </p:nvSpPr>
        <p:spPr>
          <a:xfrm>
            <a:off x="6283345" y="2924830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874669" y="2956917"/>
            <a:ext cx="28783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874669" y="3401497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Identify most valuable customer segments.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6252" y="414194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0" name="Text 7"/>
          <p:cNvSpPr/>
          <p:nvPr/>
        </p:nvSpPr>
        <p:spPr>
          <a:xfrm>
            <a:off x="6283345" y="4180463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874669" y="421255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Subscription Impact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874669" y="4657130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 subscribed customers spend more?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6252" y="5397579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6283345" y="5436096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874669" y="546818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Product Performance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874669" y="5912763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Which products and categories drive revenue?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06252" y="6653213"/>
            <a:ext cx="462796" cy="462796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8" name="Text 15"/>
          <p:cNvSpPr/>
          <p:nvPr/>
        </p:nvSpPr>
        <p:spPr>
          <a:xfrm>
            <a:off x="6283345" y="6691729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874669" y="6723817"/>
            <a:ext cx="275772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Demographic Influence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874669" y="7168396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How do age, gender, and shipping affect sales?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Python (Pandas, NumPy)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PostgreSQL 15, Docker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76534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VS Code (SQLTools)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Power BI Desktop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Notebook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Jupyter Notebook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6747" y="498038"/>
            <a:ext cx="6730722" cy="565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Cleaning &amp; Transformation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96747" y="1515070"/>
            <a:ext cx="28388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Python &amp; Jupyter Notebook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96747" y="1978223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Anaconda distribution on macOS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596747" y="2330768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Jupyter for cleaning &amp; transformation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1596747" y="2683312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Libraries: pandas, numpy, sqlalchemy, psycopg2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1596747" y="3153370"/>
            <a:ext cx="254793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PostgreSQL with Docker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596747" y="3616523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Reproducible, isolated environment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1596747" y="3969067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SQLAlchemy for Python-PostgreSQL connection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596747" y="4321612"/>
            <a:ext cx="5497830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DataFrames loaded directly</a:t>
            </a:r>
            <a:endParaRPr lang="en-US" sz="1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205" y="1537692"/>
            <a:ext cx="5497830" cy="549783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96747" y="7442240"/>
            <a:ext cx="1143678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Key steps: handling missing values, correcting data types, creating derived columns (age_group), standardizing categorical values.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4363"/>
            <a:ext cx="6149459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Analysis in VS Code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756648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Extensive analytical querying using Visual Studio Code with SQLTools.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0098" y="2698313"/>
            <a:ext cx="4208145" cy="2353985"/>
          </a:xfrm>
          <a:prstGeom prst="roundRect">
            <a:avLst>
              <a:gd name="adj" fmla="val 6215"/>
            </a:avLst>
          </a:prstGeom>
          <a:solidFill>
            <a:srgbClr val="1C1D1F"/>
          </a:solidFill>
          <a:ln/>
        </p:spPr>
      </p:sp>
      <p:sp>
        <p:nvSpPr>
          <p:cNvPr id="5" name="Shape 3"/>
          <p:cNvSpPr/>
          <p:nvPr/>
        </p:nvSpPr>
        <p:spPr>
          <a:xfrm>
            <a:off x="780098" y="2667833"/>
            <a:ext cx="4208145" cy="121920"/>
          </a:xfrm>
          <a:prstGeom prst="roundRect">
            <a:avLst>
              <a:gd name="adj" fmla="val 27424"/>
            </a:avLst>
          </a:prstGeom>
          <a:solidFill>
            <a:srgbClr val="9FA582"/>
          </a:solidFill>
          <a:ln/>
        </p:spPr>
      </p:sp>
      <p:sp>
        <p:nvSpPr>
          <p:cNvPr id="6" name="Shape 4"/>
          <p:cNvSpPr/>
          <p:nvPr/>
        </p:nvSpPr>
        <p:spPr>
          <a:xfrm>
            <a:off x="2549843" y="2363986"/>
            <a:ext cx="668655" cy="668655"/>
          </a:xfrm>
          <a:prstGeom prst="roundRect">
            <a:avLst>
              <a:gd name="adj" fmla="val 136752"/>
            </a:avLst>
          </a:prstGeom>
          <a:solidFill>
            <a:srgbClr val="9FA582"/>
          </a:solidFill>
          <a:ln/>
        </p:spPr>
      </p:sp>
      <p:sp>
        <p:nvSpPr>
          <p:cNvPr id="7" name="Text 5"/>
          <p:cNvSpPr/>
          <p:nvPr/>
        </p:nvSpPr>
        <p:spPr>
          <a:xfrm>
            <a:off x="2750463" y="2531150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33462" y="3255526"/>
            <a:ext cx="29414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Q1: Revenue by Gender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33462" y="3737491"/>
            <a:ext cx="370141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Female: $75,191, Male: $157,890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1128" y="2698313"/>
            <a:ext cx="4208145" cy="2353985"/>
          </a:xfrm>
          <a:prstGeom prst="roundRect">
            <a:avLst>
              <a:gd name="adj" fmla="val 6215"/>
            </a:avLst>
          </a:prstGeom>
          <a:solidFill>
            <a:srgbClr val="1C1D1F"/>
          </a:solidFill>
          <a:ln/>
        </p:spPr>
      </p:sp>
      <p:sp>
        <p:nvSpPr>
          <p:cNvPr id="11" name="Shape 9"/>
          <p:cNvSpPr/>
          <p:nvPr/>
        </p:nvSpPr>
        <p:spPr>
          <a:xfrm>
            <a:off x="5211128" y="2667833"/>
            <a:ext cx="4208145" cy="121920"/>
          </a:xfrm>
          <a:prstGeom prst="roundRect">
            <a:avLst>
              <a:gd name="adj" fmla="val 27424"/>
            </a:avLst>
          </a:prstGeom>
          <a:solidFill>
            <a:srgbClr val="9FA582"/>
          </a:solidFill>
          <a:ln/>
        </p:spPr>
      </p:sp>
      <p:sp>
        <p:nvSpPr>
          <p:cNvPr id="12" name="Shape 10"/>
          <p:cNvSpPr/>
          <p:nvPr/>
        </p:nvSpPr>
        <p:spPr>
          <a:xfrm>
            <a:off x="6980873" y="2363986"/>
            <a:ext cx="668655" cy="668655"/>
          </a:xfrm>
          <a:prstGeom prst="roundRect">
            <a:avLst>
              <a:gd name="adj" fmla="val 136752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181493" y="2531150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64493" y="3255526"/>
            <a:ext cx="3701415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Q2: Discounted High Spenders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464493" y="4085749"/>
            <a:ext cx="370141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Customers using discounts but spending above average.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2158" y="2698313"/>
            <a:ext cx="4208145" cy="2353985"/>
          </a:xfrm>
          <a:prstGeom prst="roundRect">
            <a:avLst>
              <a:gd name="adj" fmla="val 6215"/>
            </a:avLst>
          </a:prstGeom>
          <a:solidFill>
            <a:srgbClr val="1C1D1F"/>
          </a:solidFill>
          <a:ln/>
        </p:spPr>
      </p:sp>
      <p:sp>
        <p:nvSpPr>
          <p:cNvPr id="17" name="Shape 15"/>
          <p:cNvSpPr/>
          <p:nvPr/>
        </p:nvSpPr>
        <p:spPr>
          <a:xfrm>
            <a:off x="9642158" y="2667833"/>
            <a:ext cx="4208145" cy="121920"/>
          </a:xfrm>
          <a:prstGeom prst="roundRect">
            <a:avLst>
              <a:gd name="adj" fmla="val 27424"/>
            </a:avLst>
          </a:prstGeom>
          <a:solidFill>
            <a:srgbClr val="9FA582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11902" y="2363986"/>
            <a:ext cx="668655" cy="668655"/>
          </a:xfrm>
          <a:prstGeom prst="roundRect">
            <a:avLst>
              <a:gd name="adj" fmla="val 136752"/>
            </a:avLst>
          </a:prstGeom>
          <a:solidFill>
            <a:srgbClr val="9FA582"/>
          </a:solidFill>
          <a:ln/>
        </p:spPr>
      </p:sp>
      <p:sp>
        <p:nvSpPr>
          <p:cNvPr id="19" name="Text 17"/>
          <p:cNvSpPr/>
          <p:nvPr/>
        </p:nvSpPr>
        <p:spPr>
          <a:xfrm>
            <a:off x="11612523" y="2531150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5523" y="3255526"/>
            <a:ext cx="364688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Q3: Top 5 Products by Rating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9895523" y="3737491"/>
            <a:ext cx="3701415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80098" y="5609511"/>
            <a:ext cx="6423660" cy="2005727"/>
          </a:xfrm>
          <a:prstGeom prst="roundRect">
            <a:avLst>
              <a:gd name="adj" fmla="val 7294"/>
            </a:avLst>
          </a:prstGeom>
          <a:solidFill>
            <a:srgbClr val="1C1D1F"/>
          </a:solidFill>
          <a:ln/>
        </p:spPr>
      </p:sp>
      <p:sp>
        <p:nvSpPr>
          <p:cNvPr id="23" name="Shape 21"/>
          <p:cNvSpPr/>
          <p:nvPr/>
        </p:nvSpPr>
        <p:spPr>
          <a:xfrm>
            <a:off x="780098" y="5579031"/>
            <a:ext cx="6423660" cy="121920"/>
          </a:xfrm>
          <a:prstGeom prst="roundRect">
            <a:avLst>
              <a:gd name="adj" fmla="val 27424"/>
            </a:avLst>
          </a:prstGeom>
          <a:solidFill>
            <a:srgbClr val="9FA582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600" y="5275183"/>
            <a:ext cx="668655" cy="668655"/>
          </a:xfrm>
          <a:prstGeom prst="roundRect">
            <a:avLst>
              <a:gd name="adj" fmla="val 136752"/>
            </a:avLst>
          </a:prstGeom>
          <a:solidFill>
            <a:srgbClr val="9FA582"/>
          </a:solidFill>
          <a:ln/>
        </p:spPr>
      </p:sp>
      <p:sp>
        <p:nvSpPr>
          <p:cNvPr id="25" name="Text 23"/>
          <p:cNvSpPr/>
          <p:nvPr/>
        </p:nvSpPr>
        <p:spPr>
          <a:xfrm>
            <a:off x="3858220" y="5442347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33462" y="6166723"/>
            <a:ext cx="349591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Q4: Avg. Spend by Shipping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1033462" y="6648688"/>
            <a:ext cx="5916930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Standard: $58.46, Express: $60.48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6642" y="5609511"/>
            <a:ext cx="6423660" cy="2005727"/>
          </a:xfrm>
          <a:prstGeom prst="roundRect">
            <a:avLst>
              <a:gd name="adj" fmla="val 7294"/>
            </a:avLst>
          </a:prstGeom>
          <a:solidFill>
            <a:srgbClr val="1C1D1F"/>
          </a:solidFill>
          <a:ln/>
        </p:spPr>
      </p:sp>
      <p:sp>
        <p:nvSpPr>
          <p:cNvPr id="29" name="Shape 27"/>
          <p:cNvSpPr/>
          <p:nvPr/>
        </p:nvSpPr>
        <p:spPr>
          <a:xfrm>
            <a:off x="7426642" y="5579031"/>
            <a:ext cx="6423660" cy="121920"/>
          </a:xfrm>
          <a:prstGeom prst="roundRect">
            <a:avLst>
              <a:gd name="adj" fmla="val 27424"/>
            </a:avLst>
          </a:prstGeom>
          <a:solidFill>
            <a:srgbClr val="9FA582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04145" y="5275183"/>
            <a:ext cx="668655" cy="668655"/>
          </a:xfrm>
          <a:prstGeom prst="roundRect">
            <a:avLst>
              <a:gd name="adj" fmla="val 136752"/>
            </a:avLst>
          </a:prstGeom>
          <a:solidFill>
            <a:srgbClr val="9FA582"/>
          </a:solidFill>
          <a:ln/>
        </p:spPr>
      </p:sp>
      <p:sp>
        <p:nvSpPr>
          <p:cNvPr id="31" name="Text 29"/>
          <p:cNvSpPr/>
          <p:nvPr/>
        </p:nvSpPr>
        <p:spPr>
          <a:xfrm>
            <a:off x="10504765" y="5442347"/>
            <a:ext cx="2674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0008" y="6166723"/>
            <a:ext cx="438292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Q5: Subscriber vs. Non-Subscriber</a:t>
            </a:r>
            <a:endParaRPr lang="en-US" sz="2150" dirty="0"/>
          </a:p>
        </p:txBody>
      </p:sp>
      <p:sp>
        <p:nvSpPr>
          <p:cNvPr id="33" name="Text 31"/>
          <p:cNvSpPr/>
          <p:nvPr/>
        </p:nvSpPr>
        <p:spPr>
          <a:xfrm>
            <a:off x="7680008" y="6648688"/>
            <a:ext cx="5916930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Subscribers: $62,645 total revenue; Non-subscribers: $170,436 total revenue.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332" y="494943"/>
            <a:ext cx="6578560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SQL Analysis: Advanced Queries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1705332" y="1403985"/>
            <a:ext cx="11219736" cy="1067514"/>
          </a:xfrm>
          <a:prstGeom prst="roundRect">
            <a:avLst>
              <a:gd name="adj" fmla="val 2493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728192" y="1426845"/>
            <a:ext cx="709493" cy="102179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5" name="Text 3"/>
          <p:cNvSpPr/>
          <p:nvPr/>
        </p:nvSpPr>
        <p:spPr>
          <a:xfrm>
            <a:off x="1949887" y="1771412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2614970" y="1604129"/>
            <a:ext cx="425493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Q6: Products with Highest Discount Usage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614970" y="1987510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Hat (50%), Sneakers (49.66%), Coat (49.07%), Sweater (48.17%), Pants (47.37%).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1705332" y="2648783"/>
            <a:ext cx="11219736" cy="1067514"/>
          </a:xfrm>
          <a:prstGeom prst="roundRect">
            <a:avLst>
              <a:gd name="adj" fmla="val 2493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28192" y="2671643"/>
            <a:ext cx="709493" cy="102179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0" name="Text 8"/>
          <p:cNvSpPr/>
          <p:nvPr/>
        </p:nvSpPr>
        <p:spPr>
          <a:xfrm>
            <a:off x="1949887" y="3016210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2614970" y="2848928"/>
            <a:ext cx="2885599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Q7: Customer Segmentation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614970" y="3232309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Loyal (3116), New (83), Returning (701).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1705332" y="3893582"/>
            <a:ext cx="11219736" cy="1351359"/>
          </a:xfrm>
          <a:prstGeom prst="roundRect">
            <a:avLst>
              <a:gd name="adj" fmla="val 1969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1728192" y="3916442"/>
            <a:ext cx="709493" cy="1305639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15" name="Text 13"/>
          <p:cNvSpPr/>
          <p:nvPr/>
        </p:nvSpPr>
        <p:spPr>
          <a:xfrm>
            <a:off x="1949887" y="4402931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2614970" y="4093726"/>
            <a:ext cx="329219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Q8: Top 3 Products per Category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2614970" y="4477107"/>
            <a:ext cx="10109954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Accessories: Jewelry, Sunglasses, Belt. Clothing: Blouse, Pants, Shirt. Footwear: Sandals, Shoes, Sneakers. Outerwear: Jacket, Coat.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705332" y="5422225"/>
            <a:ext cx="11219736" cy="1067514"/>
          </a:xfrm>
          <a:prstGeom prst="roundRect">
            <a:avLst>
              <a:gd name="adj" fmla="val 2493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728192" y="5445085"/>
            <a:ext cx="709493" cy="102179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20" name="Text 18"/>
          <p:cNvSpPr/>
          <p:nvPr/>
        </p:nvSpPr>
        <p:spPr>
          <a:xfrm>
            <a:off x="1949887" y="5789652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2614970" y="5622369"/>
            <a:ext cx="4160520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Q9: Subscription Status of Repeat Buyers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2614970" y="6005751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No: 2518, Yes: 958.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1705332" y="6667024"/>
            <a:ext cx="11219736" cy="1067514"/>
          </a:xfrm>
          <a:prstGeom prst="roundRect">
            <a:avLst>
              <a:gd name="adj" fmla="val 2493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728192" y="6689884"/>
            <a:ext cx="709493" cy="1021794"/>
          </a:xfrm>
          <a:prstGeom prst="rect">
            <a:avLst/>
          </a:prstGeom>
          <a:solidFill>
            <a:srgbClr val="3B3C3E"/>
          </a:solidFill>
          <a:ln/>
        </p:spPr>
      </p:sp>
      <p:sp>
        <p:nvSpPr>
          <p:cNvPr id="25" name="Text 23"/>
          <p:cNvSpPr/>
          <p:nvPr/>
        </p:nvSpPr>
        <p:spPr>
          <a:xfrm>
            <a:off x="1949887" y="7034451"/>
            <a:ext cx="26598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2614970" y="6867168"/>
            <a:ext cx="2801183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Q10: Revenue by Age Group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2614970" y="7250549"/>
            <a:ext cx="10109954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 ($62,143), Middle-aged ($59,197), Adult ($55,978), Senior ($55,763).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7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Power BI: 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5344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Power BI Desktop on Windows 11 ARM VM (VMware Fusion) for visualization.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6280190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893493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Avg.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506795" y="4847749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11506795" y="5879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Avg. Review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2148"/>
            <a:ext cx="7222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Insights &amp; Data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67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8490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Subscribed customers generate higher revenue.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Clothing dominates revenue and sales.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592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Young Adults &amp; Middle-aged contribute most revenue.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64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Discounts heavily used on specific products.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6944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Faster shipping doesn't always mean higher spending.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267903"/>
            <a:ext cx="3199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High-Level Pipeline Flow</a:t>
            </a:r>
            <a:endParaRPr lang="en-US" sz="22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721" y="2877383"/>
            <a:ext cx="3501509" cy="191333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804473" y="3773894"/>
            <a:ext cx="811315" cy="1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Raw Customer CSV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2853181" y="3761446"/>
            <a:ext cx="811315" cy="1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Cleaning &amp; Fe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1852375" y="3765432"/>
            <a:ext cx="811315" cy="1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DB to Dashboard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2026-01-15T13:13:49Z</dcterms:created>
  <dcterms:modified xsi:type="dcterms:W3CDTF">2026-01-15T13:13:49Z</dcterms:modified>
</cp:coreProperties>
</file>